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3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6.xml" ContentType="application/vnd.openxmlformats-officedocument.presentationml.slideLayout+xml"/>
  <Override PartName="/ppt/presProps.xml" ContentType="application/vnd.openxmlformats-officedocument.presentationml.presProps+xml"/>
  <Override PartName="/ppt/slides/slide12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6.xml" ContentType="application/vnd.openxmlformats-officedocument.presentationml.slide+xml"/>
  <Override PartName="/ppt/slides/slide14.xml" ContentType="application/vnd.openxmlformats-officedocument.presentationml.slide+xml"/>
  <Override PartName="/ppt/slides/slide21.xml" ContentType="application/vnd.openxmlformats-officedocument.presentationml.slide+xml"/>
  <Override PartName="/ppt/slides/slide15.xml" ContentType="application/vnd.openxmlformats-officedocument.presentationml.slide+xml"/>
  <Override PartName="/ppt/slides/slide3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slides/slide9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19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embedTrueTypeFonts="1">
  <p:sldMasterIdLst>
    <p:sldMasterId id="2147483648" r:id="rId2"/>
    <p:sldMasterId id="214748367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</p:sldIdLst>
  <p:sldSz cx="9144000" cy="5143500"/>
  <p:notesSz cx="7559675" cy="10691813"/>
  <p:embeddedFontLst>
    <p:embeddedFont>
      <p:font typeface="Fira Sans"/>
      <p:regular r:id="rId27"/>
      <p:bold r:id="rId28"/>
      <p:italic r:id="rId29"/>
      <p:boldItalic r:id="rId30"/>
    </p:embeddedFont>
    <p:embeddedFont>
      <p:font typeface="Noto Sans CJK SC"/>
      <p:regular r:id="rId31"/>
      <p:bold r:id="rId32"/>
      <p:italic r:id="rId32"/>
    </p:embeddedFont>
    <p:embeddedFont>
      <p:font typeface="Noto Sans Devanagari"/>
      <p:regular r:id="rId33"/>
      <p:bold r:id="rId34"/>
      <p:italic r:id="rId34"/>
    </p:embeddedFont>
  </p:embeddedFontLst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font" Target="fonts/Font_1_Fira_Sans_Regular.fntdata"/><Relationship Id="rId28" Type="http://schemas.openxmlformats.org/officeDocument/2006/relationships/font" Target="fonts/Font_2_Fira_Sans_Bold.fntdata"/><Relationship Id="rId29" Type="http://schemas.openxmlformats.org/officeDocument/2006/relationships/font" Target="fonts/Font_3_Fira_Sans_Italic.fntdata"/><Relationship Id="rId30" Type="http://schemas.openxmlformats.org/officeDocument/2006/relationships/font" Target="fonts/Font_4_Fira_Sans_BoldItalic.fntdata"/><Relationship Id="rId31" Type="http://schemas.openxmlformats.org/officeDocument/2006/relationships/font" Target="fonts/Font_5_Noto_Sans_CJK_SC_Regular.fntdata"/><Relationship Id="rId32" Type="http://schemas.openxmlformats.org/officeDocument/2006/relationships/font" Target="fonts/Font_6_Noto_Sans_CJK_SC_Bold.fntdata"/><Relationship Id="rId33" Type="http://schemas.openxmlformats.org/officeDocument/2006/relationships/font" Target="fonts/Font_7_Noto_Sans_Devanagari_Regular.fntdata"/><Relationship Id="rId34" Type="http://schemas.openxmlformats.org/officeDocument/2006/relationships/font" Target="fonts/Font_8_Noto_Sans_Devanagari_Bold.fntdata"/><Relationship Id="rId35" Type="http://schemas.openxmlformats.org/officeDocument/2006/relationships/presProps" Target="presProps.xml"/>
</Relationships>
</file>

<file path=ppt/media/image1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<Relationship Id="rId2" Type="http://schemas.openxmlformats.org/officeDocument/2006/relationships/image" Target="../media/image1.png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BODY_4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>
          <a:xfrm>
            <a:off x="64080" y="470376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>
              <a:lnSpc>
                <a:spcPct val="100000"/>
              </a:lnSpc>
              <a:buNone/>
              <a:tabLst>
                <a:tab algn="l" pos="0"/>
              </a:tabLst>
              <a:defRPr lang="en" sz="1400" b="0" u="none" strike="noStrike">
                <a:solidFill>
                  <a:srgbClr val="ffffff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fld id="{9795C616-3602-4523-9C4B-EB986ECB2E9F}" type="slidenum">
              <a:rPr lang="en" sz="1400" b="0" u="none" strike="noStrike">
                <a:solidFill>
                  <a:srgbClr val="ffffff"/>
                </a:solidFill>
                <a:effectLst/>
                <a:uFillTx/>
                <a:latin typeface="Calibri"/>
                <a:ea typeface="Calibri"/>
              </a:rPr>
              <a:t>&lt;number&gt;</a:t>
            </a:fld>
            <a:endParaRPr lang="en-US" sz="1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2">
    <p:bg>
      <p:bgPr>
        <a:solidFill>
          <a:srgbClr val="f0f3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Num" idx="10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9482A5F-7DFD-47B1-87C7-145849CB99D4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sldNum" idx="11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D974D72-CF28-4F2F-B4AB-7CED176C96D6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sldNum" idx="12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3E6CB22-E2B4-43B3-8972-5FBDB7F8BDB9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">
    <p:bg>
      <p:bgPr>
        <a:solidFill>
          <a:srgbClr val="3896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sldNum" idx="13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3D2CB5C-A3CA-4B4C-A073-2AAFA9E51CBC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1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lang="en-US" sz="5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5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ldNum" idx="14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>
              <a:lnSpc>
                <a:spcPct val="100000"/>
              </a:lnSpc>
              <a:buNone/>
              <a:tabLst>
                <a:tab algn="l" pos="0"/>
              </a:tabLst>
              <a:defRPr lang="en" sz="1400" b="0" u="none" strike="noStrike">
                <a:solidFill>
                  <a:srgbClr val="000000"/>
                </a:solidFill>
                <a:effectLst/>
                <a:uFillTx/>
                <a:latin typeface="Arial"/>
                <a:ea typeface="Arial"/>
              </a:defRPr>
            </a:lvl1pPr>
          </a:lstStyle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fld id="{D26DC95C-6A98-4B07-873E-5426F1173A35}" type="slidenum">
              <a:rPr lang="en" sz="1400" b="0" u="none" strike="noStrike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&lt;number&gt;</a:t>
            </a:fld>
            <a:endParaRPr lang="en-US" sz="1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2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lang="en-US" sz="5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5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ldNum" idx="15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7DF68C0-ABA2-4B01-9C54-402C240D9938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311760" y="1592640"/>
            <a:ext cx="8520120" cy="1957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lang="en-US" sz="6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sldNum" idx="16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213192F-A6A8-49E6-A4C1-22306E48FAC9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  <a:noFill/>
          <a:ln w="0">
            <a:noFill/>
          </a:ln>
        </p:spPr>
        <p:txBody>
          <a:bodyPr lIns="68400" rIns="68400" tIns="34200" bIns="34200" anchor="ctr">
            <a:noAutofit/>
          </a:bodyPr>
          <a:p>
            <a:pPr indent="0">
              <a:buNone/>
            </a:pPr>
            <a:r>
              <a:rPr lang="en-US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dt" idx="17"/>
          </p:nvPr>
        </p:nvSpPr>
        <p:spPr>
          <a:xfrm>
            <a:off x="628560" y="4767120"/>
            <a:ext cx="2057040" cy="273600"/>
          </a:xfrm>
          <a:prstGeom prst="rect">
            <a:avLst/>
          </a:prstGeom>
          <a:noFill/>
          <a:ln w="0">
            <a:noFill/>
          </a:ln>
        </p:spPr>
        <p:txBody>
          <a:bodyPr lIns="68400" rIns="68400" tIns="34200" bIns="34200" anchor="ctr">
            <a:noAutofit/>
          </a:bodyPr>
          <a:lstStyle>
            <a:lvl1pPr indent="0">
              <a:buNone/>
              <a:defRPr lang="en-US" sz="1400" b="0" u="none" strike="noStrik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u="none" strike="noStrike">
                <a:solidFill>
                  <a:srgbClr val="ffffff"/>
                </a:solidFill>
                <a:effectLst/>
                <a:uFillTx/>
                <a:latin typeface="Times New Roman"/>
              </a:rPr>
              <a:t>&lt;date/time&gt;</a:t>
            </a:r>
            <a:endParaRPr lang="en-US" sz="1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ftr" idx="18"/>
          </p:nvPr>
        </p:nvSpPr>
        <p:spPr>
          <a:xfrm>
            <a:off x="3029040" y="4767120"/>
            <a:ext cx="3085920" cy="273600"/>
          </a:xfrm>
          <a:prstGeom prst="rect">
            <a:avLst/>
          </a:prstGeom>
          <a:noFill/>
          <a:ln w="0">
            <a:noFill/>
          </a:ln>
        </p:spPr>
        <p:txBody>
          <a:bodyPr lIns="68400" rIns="68400" tIns="34200" bIns="3420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lang="en-US" sz="1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sldNum" idx="19"/>
          </p:nvPr>
        </p:nvSpPr>
        <p:spPr>
          <a:xfrm>
            <a:off x="6458040" y="4767120"/>
            <a:ext cx="2057040" cy="273600"/>
          </a:xfrm>
          <a:prstGeom prst="rect">
            <a:avLst/>
          </a:prstGeom>
          <a:noFill/>
          <a:ln w="0">
            <a:noFill/>
          </a:ln>
        </p:spPr>
        <p:txBody>
          <a:bodyPr lIns="68400" rIns="68400" tIns="34200" bIns="342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100" b="0" u="none" strike="noStrike">
                <a:solidFill>
                  <a:srgbClr val="000000"/>
                </a:solidFill>
                <a:effectLst/>
                <a:uFillTx/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1F50E29-CEA0-44C7-AFE3-0ED55F231FD1}" type="slidenum">
              <a:rPr lang="en" sz="1100" b="0" u="none" strike="noStrike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&lt;number&gt;</a:t>
            </a:fld>
            <a:endParaRPr lang="en-US" sz="11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06680" y="411480"/>
            <a:ext cx="7730280" cy="1287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lang="en-US" sz="6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58" name="Google Shape;25;p6"/>
          <p:cNvPicPr/>
          <p:nvPr/>
        </p:nvPicPr>
        <p:blipFill>
          <a:blip r:embed="rId2"/>
          <a:stretch/>
        </p:blipFill>
        <p:spPr>
          <a:xfrm>
            <a:off x="1300680" y="1859040"/>
            <a:ext cx="6542280" cy="1425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9" name="Google Shape;26;p6"/>
          <p:cNvSpPr/>
          <p:nvPr/>
        </p:nvSpPr>
        <p:spPr>
          <a:xfrm>
            <a:off x="1513080" y="3755880"/>
            <a:ext cx="6329880" cy="90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lang="en-US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sldNum" idx="20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AB620EE-A6BD-4FE7-BE13-4DE003BE72D8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_3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29;p7"/>
          <p:cNvSpPr/>
          <p:nvPr/>
        </p:nvSpPr>
        <p:spPr>
          <a:xfrm>
            <a:off x="1132200" y="2061360"/>
            <a:ext cx="6878880" cy="96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lang="en" sz="6000" b="1" u="none" strike="noStrike">
                <a:solidFill>
                  <a:schemeClr val="lt1"/>
                </a:solidFill>
                <a:effectLst/>
                <a:uFillTx/>
                <a:latin typeface="Fira Sans"/>
                <a:ea typeface="Fira Sans"/>
              </a:rPr>
              <a:t>Thank You!</a:t>
            </a:r>
            <a:endParaRPr lang="en-US" sz="60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2" name="PlaceHolder 1"/>
          <p:cNvSpPr>
            <a:spLocks noGrp="1"/>
          </p:cNvSpPr>
          <p:nvPr>
            <p:ph type="sldNum" idx="21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D5F43EE-237D-4E78-AE8A-2E924BE6977D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42;p11"/>
          <p:cNvSpPr/>
          <p:nvPr/>
        </p:nvSpPr>
        <p:spPr>
          <a:xfrm>
            <a:off x="0" y="0"/>
            <a:ext cx="2308680" cy="5143320"/>
          </a:xfrm>
          <a:prstGeom prst="rect">
            <a:avLst/>
          </a:prstGeom>
          <a:solidFill>
            <a:srgbClr val="3896d2"/>
          </a:solidFill>
          <a:ln w="0">
            <a:noFill/>
          </a:ln>
          <a:effectLst>
            <a:outerShdw blurRad="38160" dir="5400000" dist="25560" rotWithShape="0">
              <a:srgbClr val="000000">
                <a:alpha val="44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lang="en-US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1"/>
          <p:cNvSpPr>
            <a:spLocks noGrp="1"/>
          </p:cNvSpPr>
          <p:nvPr>
            <p:ph type="body"/>
          </p:nvPr>
        </p:nvSpPr>
        <p:spPr>
          <a:xfrm>
            <a:off x="2471760" y="477720"/>
            <a:ext cx="5699520" cy="433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ldNum" idx="2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8F0EC10-FD8F-412F-A185-FB32D937DE07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_2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311760" y="1592640"/>
            <a:ext cx="8520120" cy="1957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lang="en-US" sz="6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sldNum" idx="22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70CA7C2-9D0E-4DE3-B3FE-DFE1478F4EF4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_2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311760" y="1592640"/>
            <a:ext cx="8520120" cy="1957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lang="en-US" sz="6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sldNum" idx="23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080BD79-DC9B-4E5E-BB81-0EC1D08C4C32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_1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311760" y="398160"/>
            <a:ext cx="8520120" cy="1957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lang="en-US" sz="6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sldNum" idx="24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7C9E54D-CEAA-4A22-B184-4D5FEF316FAA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imple-light-2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sldNum" idx="25"/>
          </p:nvPr>
        </p:nvSpPr>
        <p:spPr>
          <a:xfrm>
            <a:off x="64080" y="470376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>
              <a:lnSpc>
                <a:spcPct val="100000"/>
              </a:lnSpc>
              <a:buNone/>
              <a:tabLst>
                <a:tab algn="l" pos="0"/>
              </a:tabLst>
              <a:defRPr lang="en" sz="1400" b="0" u="none" strike="noStrike">
                <a:solidFill>
                  <a:srgbClr val="ffffff"/>
                </a:solidFill>
                <a:effectLst/>
                <a:uFillTx/>
                <a:latin typeface="Calibri"/>
                <a:ea typeface="Calibri"/>
              </a:defRPr>
            </a:lvl1pPr>
          </a:lstStyle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fld id="{1AA3C0AC-E8E8-46A9-908C-8AB1694D20EE}" type="slidenum">
              <a:rPr lang="en" sz="1400" b="0" u="none" strike="noStrike">
                <a:solidFill>
                  <a:srgbClr val="ffffff"/>
                </a:solidFill>
                <a:effectLst/>
                <a:uFillTx/>
                <a:latin typeface="Calibri"/>
                <a:ea typeface="Calibri"/>
              </a:rPr>
              <a:t>&lt;number&gt;</a:t>
            </a:fld>
            <a:endParaRPr lang="en-US" sz="1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137;p34"/>
          <p:cNvSpPr/>
          <p:nvPr/>
        </p:nvSpPr>
        <p:spPr>
          <a:xfrm>
            <a:off x="0" y="0"/>
            <a:ext cx="2308680" cy="5143320"/>
          </a:xfrm>
          <a:prstGeom prst="rect">
            <a:avLst/>
          </a:prstGeom>
          <a:solidFill>
            <a:srgbClr val="3896d2"/>
          </a:solidFill>
          <a:ln w="0">
            <a:noFill/>
          </a:ln>
          <a:effectLst>
            <a:outerShdw blurRad="38160" dir="5400000" dist="25560" rotWithShape="0">
              <a:srgbClr val="000000">
                <a:alpha val="44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lang="en-US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3" name="PlaceHolder 1"/>
          <p:cNvSpPr>
            <a:spLocks noGrp="1"/>
          </p:cNvSpPr>
          <p:nvPr>
            <p:ph type="body"/>
          </p:nvPr>
        </p:nvSpPr>
        <p:spPr>
          <a:xfrm>
            <a:off x="2471760" y="477720"/>
            <a:ext cx="5699520" cy="433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sldNum" idx="26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D7D8C41-1F57-4327-A151-5C6B63DFAF43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142;p35"/>
          <p:cNvSpPr/>
          <p:nvPr/>
        </p:nvSpPr>
        <p:spPr>
          <a:xfrm>
            <a:off x="0" y="0"/>
            <a:ext cx="2308680" cy="5143320"/>
          </a:xfrm>
          <a:prstGeom prst="rect">
            <a:avLst/>
          </a:prstGeom>
          <a:solidFill>
            <a:srgbClr val="3896d2"/>
          </a:solidFill>
          <a:ln w="0">
            <a:noFill/>
          </a:ln>
          <a:effectLst>
            <a:outerShdw blurRad="38160" dir="5400000" dist="25560" rotWithShape="0">
              <a:srgbClr val="000000">
                <a:alpha val="44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lang="en-US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6" name="PlaceHolder 1"/>
          <p:cNvSpPr>
            <a:spLocks noGrp="1"/>
          </p:cNvSpPr>
          <p:nvPr>
            <p:ph type="sldNum" idx="27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F4CC3D9-2D3E-4C5F-8591-FD9A7B4018D8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2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146;p36"/>
          <p:cNvSpPr/>
          <p:nvPr/>
        </p:nvSpPr>
        <p:spPr>
          <a:xfrm>
            <a:off x="0" y="0"/>
            <a:ext cx="2308680" cy="5143320"/>
          </a:xfrm>
          <a:prstGeom prst="rect">
            <a:avLst/>
          </a:prstGeom>
          <a:solidFill>
            <a:srgbClr val="3896d2"/>
          </a:solidFill>
          <a:ln w="0">
            <a:noFill/>
          </a:ln>
          <a:effectLst>
            <a:outerShdw blurRad="38160" dir="5400000" dist="25560" rotWithShape="0">
              <a:srgbClr val="000000">
                <a:alpha val="44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lang="en-US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8" name="PlaceHolder 1"/>
          <p:cNvSpPr>
            <a:spLocks noGrp="1"/>
          </p:cNvSpPr>
          <p:nvPr>
            <p:ph type="body"/>
          </p:nvPr>
        </p:nvSpPr>
        <p:spPr>
          <a:xfrm>
            <a:off x="2471760" y="477720"/>
            <a:ext cx="5699520" cy="433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ldNum" idx="28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3896d2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7183393-5605-4F29-B4E7-D06A60CAC982}" type="slidenum">
              <a:rPr lang="en" sz="1300" b="0" u="none" strike="noStrike">
                <a:solidFill>
                  <a:srgbClr val="3896d2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3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151;p37"/>
          <p:cNvSpPr/>
          <p:nvPr/>
        </p:nvSpPr>
        <p:spPr>
          <a:xfrm>
            <a:off x="0" y="0"/>
            <a:ext cx="4571640" cy="5143320"/>
          </a:xfrm>
          <a:prstGeom prst="rect">
            <a:avLst/>
          </a:prstGeom>
          <a:solidFill>
            <a:srgbClr val="3896d2"/>
          </a:solidFill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lang="en-US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311760" y="285840"/>
            <a:ext cx="399960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title"/>
          </p:nvPr>
        </p:nvSpPr>
        <p:spPr>
          <a:xfrm>
            <a:off x="4870800" y="285840"/>
            <a:ext cx="399960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sldNum" idx="29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7A7F2EE-3266-4448-B3D1-2556E0156ABC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4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158;p38"/>
          <p:cNvSpPr/>
          <p:nvPr/>
        </p:nvSpPr>
        <p:spPr>
          <a:xfrm>
            <a:off x="4584960" y="0"/>
            <a:ext cx="4571640" cy="5143320"/>
          </a:xfrm>
          <a:prstGeom prst="rect">
            <a:avLst/>
          </a:prstGeom>
          <a:solidFill>
            <a:srgbClr val="3896d2"/>
          </a:solidFill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lang="en-US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311760" y="285840"/>
            <a:ext cx="399960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title"/>
          </p:nvPr>
        </p:nvSpPr>
        <p:spPr>
          <a:xfrm>
            <a:off x="4870800" y="285840"/>
            <a:ext cx="399960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sldNum" idx="30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3896d2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02D3D38-8E48-4644-BC13-575215A398DC}" type="slidenum">
              <a:rPr lang="en" sz="1300" b="0" u="none" strike="noStrike">
                <a:solidFill>
                  <a:srgbClr val="3896d2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5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165;p39"/>
          <p:cNvSpPr/>
          <p:nvPr/>
        </p:nvSpPr>
        <p:spPr>
          <a:xfrm>
            <a:off x="0" y="0"/>
            <a:ext cx="4571640" cy="5143320"/>
          </a:xfrm>
          <a:prstGeom prst="rect">
            <a:avLst/>
          </a:prstGeom>
          <a:solidFill>
            <a:srgbClr val="3896d2"/>
          </a:solidFill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lang="en-US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311760" y="285840"/>
            <a:ext cx="399960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title"/>
          </p:nvPr>
        </p:nvSpPr>
        <p:spPr>
          <a:xfrm>
            <a:off x="4870800" y="285840"/>
            <a:ext cx="399960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7" name="PlaceHolder 5"/>
          <p:cNvSpPr>
            <a:spLocks noGrp="1"/>
          </p:cNvSpPr>
          <p:nvPr>
            <p:ph type="sldNum" idx="31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000000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AB401A8-8FA5-4B32-B8B4-9DFE953C865B}" type="slidenum">
              <a:rPr lang="en" sz="1300" b="0" u="none" strike="noStrike">
                <a:solidFill>
                  <a:srgbClr val="000000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BODY_2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47;p12"/>
          <p:cNvSpPr/>
          <p:nvPr/>
        </p:nvSpPr>
        <p:spPr>
          <a:xfrm>
            <a:off x="0" y="0"/>
            <a:ext cx="2308680" cy="5143320"/>
          </a:xfrm>
          <a:prstGeom prst="rect">
            <a:avLst/>
          </a:prstGeom>
          <a:solidFill>
            <a:srgbClr val="3896d2"/>
          </a:solidFill>
          <a:ln w="0">
            <a:noFill/>
          </a:ln>
          <a:effectLst>
            <a:outerShdw blurRad="38160" dir="5400000" dist="25560" rotWithShape="0">
              <a:srgbClr val="000000">
                <a:alpha val="44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lang="en-US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" name="PlaceHolder 1"/>
          <p:cNvSpPr>
            <a:spLocks noGrp="1"/>
          </p:cNvSpPr>
          <p:nvPr>
            <p:ph type="sldNum" idx="3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BBAD992-5A1D-44D7-B675-6528B214D306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6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239400" y="1832760"/>
            <a:ext cx="3264120" cy="147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title"/>
          </p:nvPr>
        </p:nvSpPr>
        <p:spPr>
          <a:xfrm>
            <a:off x="5646240" y="1832760"/>
            <a:ext cx="3264120" cy="147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0" name="Google Shape;174;p40"/>
          <p:cNvSpPr/>
          <p:nvPr/>
        </p:nvSpPr>
        <p:spPr>
          <a:xfrm>
            <a:off x="3795840" y="2040840"/>
            <a:ext cx="1552320" cy="10612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24158"/>
          </a:solidFill>
          <a:ln w="9525">
            <a:solidFill>
              <a:srgbClr val="32415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lang="en-US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sldNum" idx="32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05CF31E-A5FC-4B8C-8D2E-8B9CDCE4C397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7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239400" y="1832760"/>
            <a:ext cx="3264120" cy="147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title"/>
          </p:nvPr>
        </p:nvSpPr>
        <p:spPr>
          <a:xfrm>
            <a:off x="5646240" y="1832760"/>
            <a:ext cx="3264120" cy="147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4" name="Google Shape;179;p41"/>
          <p:cNvSpPr/>
          <p:nvPr/>
        </p:nvSpPr>
        <p:spPr>
          <a:xfrm>
            <a:off x="3795840" y="2040840"/>
            <a:ext cx="1552320" cy="10612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24158"/>
          </a:solidFill>
          <a:ln w="9525">
            <a:solidFill>
              <a:srgbClr val="32415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lang="en-US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sldNum" idx="33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683C9F6-5539-4C35-B514-665D1276E0D8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8">
    <p:bg>
      <p:bgPr>
        <a:solidFill>
          <a:srgbClr val="f0f3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sldNum" idx="34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65CFC4E-9CD1-4228-A4F1-51D67E3C4EFB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9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sldNum" idx="35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B35FB3D-94E0-4913-8355-37525EDEB9C4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0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sldNum" idx="36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6C33025-43D3-4B1E-B2D3-1E35EB26353A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1">
    <p:bg>
      <p:bgPr>
        <a:solidFill>
          <a:srgbClr val="3896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sldNum" idx="37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EA3425DE-D48D-42F5-AE95-787BD322073C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2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lang="en-US" sz="5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5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sldNum" idx="38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>
              <a:lnSpc>
                <a:spcPct val="100000"/>
              </a:lnSpc>
              <a:buNone/>
              <a:tabLst>
                <a:tab algn="l" pos="0"/>
              </a:tabLst>
              <a:defRPr lang="en" sz="1400" b="0" u="none" strike="noStrike">
                <a:solidFill>
                  <a:srgbClr val="000000"/>
                </a:solidFill>
                <a:effectLst/>
                <a:uFillTx/>
                <a:latin typeface="Arial"/>
                <a:ea typeface="Arial"/>
              </a:defRPr>
            </a:lvl1pPr>
          </a:lstStyle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fld id="{CCD9BBB1-CBF7-4254-9215-7F58EFC1B549}" type="slidenum">
              <a:rPr lang="en" sz="1400" b="0" u="none" strike="noStrike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&lt;number&gt;</a:t>
            </a:fld>
            <a:endParaRPr lang="en-US" sz="1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3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lang="en-US" sz="5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5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sldNum" idx="39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2470818-3652-49D2-AFF3-ADC9815F506D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BODY_5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sldNum" idx="40"/>
          </p:nvPr>
        </p:nvSpPr>
        <p:spPr>
          <a:xfrm>
            <a:off x="8595360" y="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5FA20C34-5105-4C9B-A87B-E8553F3030E1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4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311760" y="1592640"/>
            <a:ext cx="8520120" cy="1957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lang="en-US" sz="6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sldNum" idx="41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DC57163-04B2-461F-9F51-D688443BF9A5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BODY_1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51;p13"/>
          <p:cNvSpPr/>
          <p:nvPr/>
        </p:nvSpPr>
        <p:spPr>
          <a:xfrm>
            <a:off x="0" y="0"/>
            <a:ext cx="2308680" cy="5143320"/>
          </a:xfrm>
          <a:prstGeom prst="rect">
            <a:avLst/>
          </a:prstGeom>
          <a:solidFill>
            <a:srgbClr val="3896d2"/>
          </a:solidFill>
          <a:ln w="0">
            <a:noFill/>
          </a:ln>
          <a:effectLst>
            <a:outerShdw blurRad="38160" dir="5400000" dist="25560" rotWithShape="0">
              <a:srgbClr val="000000">
                <a:alpha val="44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lang="en-US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1"/>
          <p:cNvSpPr>
            <a:spLocks noGrp="1"/>
          </p:cNvSpPr>
          <p:nvPr>
            <p:ph type="body"/>
          </p:nvPr>
        </p:nvSpPr>
        <p:spPr>
          <a:xfrm>
            <a:off x="2471760" y="477720"/>
            <a:ext cx="5699520" cy="433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ldNum" idx="4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3896d2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8519D4C-A92D-40CA-ACD3-00C7385BAC7A}" type="slidenum">
              <a:rPr lang="en" sz="1300" b="0" u="none" strike="noStrike">
                <a:solidFill>
                  <a:srgbClr val="3896d2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15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28560" y="273960"/>
            <a:ext cx="7886520" cy="993960"/>
          </a:xfrm>
          <a:prstGeom prst="rect">
            <a:avLst/>
          </a:prstGeom>
          <a:noFill/>
          <a:ln w="0">
            <a:noFill/>
          </a:ln>
        </p:spPr>
        <p:txBody>
          <a:bodyPr lIns="68400" rIns="68400" tIns="34200" bIns="34200" anchor="ctr">
            <a:noAutofit/>
          </a:bodyPr>
          <a:p>
            <a:pPr indent="0">
              <a:buNone/>
            </a:pPr>
            <a:r>
              <a:rPr lang="en-US" sz="2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dt" idx="42"/>
          </p:nvPr>
        </p:nvSpPr>
        <p:spPr>
          <a:xfrm>
            <a:off x="628560" y="4767120"/>
            <a:ext cx="2057040" cy="273600"/>
          </a:xfrm>
          <a:prstGeom prst="rect">
            <a:avLst/>
          </a:prstGeom>
          <a:noFill/>
          <a:ln w="0">
            <a:noFill/>
          </a:ln>
        </p:spPr>
        <p:txBody>
          <a:bodyPr lIns="68400" rIns="68400" tIns="34200" bIns="34200" anchor="ctr">
            <a:noAutofit/>
          </a:bodyPr>
          <a:lstStyle>
            <a:lvl1pPr indent="0">
              <a:buNone/>
              <a:defRPr lang="en-US" sz="1400" b="0" u="none" strike="noStrik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u="none" strike="noStrike">
                <a:solidFill>
                  <a:srgbClr val="ffffff"/>
                </a:solidFill>
                <a:effectLst/>
                <a:uFillTx/>
                <a:latin typeface="Times New Roman"/>
              </a:rPr>
              <a:t>&lt;date/time&gt;</a:t>
            </a:r>
            <a:endParaRPr lang="en-US" sz="1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ftr" idx="43"/>
          </p:nvPr>
        </p:nvSpPr>
        <p:spPr>
          <a:xfrm>
            <a:off x="3029040" y="4767120"/>
            <a:ext cx="3085920" cy="273600"/>
          </a:xfrm>
          <a:prstGeom prst="rect">
            <a:avLst/>
          </a:prstGeom>
          <a:noFill/>
          <a:ln w="0">
            <a:noFill/>
          </a:ln>
        </p:spPr>
        <p:txBody>
          <a:bodyPr lIns="68400" rIns="68400" tIns="34200" bIns="3420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lang="en-US" sz="14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sldNum" idx="44"/>
          </p:nvPr>
        </p:nvSpPr>
        <p:spPr>
          <a:xfrm>
            <a:off x="6458040" y="4767120"/>
            <a:ext cx="2057040" cy="273600"/>
          </a:xfrm>
          <a:prstGeom prst="rect">
            <a:avLst/>
          </a:prstGeom>
          <a:noFill/>
          <a:ln w="0">
            <a:noFill/>
          </a:ln>
        </p:spPr>
        <p:txBody>
          <a:bodyPr lIns="68400" rIns="68400" tIns="34200" bIns="342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100" b="0" u="none" strike="noStrike">
                <a:solidFill>
                  <a:srgbClr val="000000"/>
                </a:solidFill>
                <a:effectLst/>
                <a:uFillTx/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432948F-DBA7-4FB5-99A4-D0B4513414C2}" type="slidenum">
              <a:rPr lang="en" sz="1100" b="0" u="none" strike="noStrike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&lt;number&gt;</a:t>
            </a:fld>
            <a:endParaRPr lang="en-US" sz="11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16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706680" y="411480"/>
            <a:ext cx="7730280" cy="1287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lang="en-US" sz="6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24" name="Google Shape;120;p29"/>
          <p:cNvPicPr/>
          <p:nvPr/>
        </p:nvPicPr>
        <p:blipFill>
          <a:blip r:embed="rId2"/>
          <a:stretch/>
        </p:blipFill>
        <p:spPr>
          <a:xfrm>
            <a:off x="1300680" y="1859040"/>
            <a:ext cx="6542280" cy="1425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25" name="Google Shape;121;p29"/>
          <p:cNvSpPr/>
          <p:nvPr/>
        </p:nvSpPr>
        <p:spPr>
          <a:xfrm>
            <a:off x="1513080" y="3755880"/>
            <a:ext cx="6329880" cy="90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lang="en-US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sldNum" idx="45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30BE577-BAA8-4686-861C-2E724D795110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7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4;p30"/>
          <p:cNvSpPr/>
          <p:nvPr/>
        </p:nvSpPr>
        <p:spPr>
          <a:xfrm>
            <a:off x="1132200" y="2061360"/>
            <a:ext cx="6878880" cy="96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lang="en" sz="6000" b="1" u="none" strike="noStrike">
                <a:solidFill>
                  <a:schemeClr val="lt1"/>
                </a:solidFill>
                <a:effectLst/>
                <a:uFillTx/>
                <a:latin typeface="Fira Sans"/>
                <a:ea typeface="Fira Sans"/>
              </a:rPr>
              <a:t>Thank You!</a:t>
            </a:r>
            <a:endParaRPr lang="en-US" sz="60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8" name="PlaceHolder 1"/>
          <p:cNvSpPr>
            <a:spLocks noGrp="1"/>
          </p:cNvSpPr>
          <p:nvPr>
            <p:ph type="sldNum" idx="46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57D2407-4A20-45F6-91CD-E07AE88B13FB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8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311760" y="1592640"/>
            <a:ext cx="8520120" cy="1957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lang="en-US" sz="6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sldNum" idx="47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5F084E7-829B-4F5C-8BC2-B4B4BCA5514B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9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311760" y="1592640"/>
            <a:ext cx="8520120" cy="1957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lang="en-US" sz="6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 type="sldNum" idx="48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A452EA0-6BA2-43E6-875E-6F081FF28B35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20">
    <p:bg>
      <p:bgPr>
        <a:solidFill>
          <a:srgbClr val="32415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311760" y="398160"/>
            <a:ext cx="8520120" cy="1957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lang="en-US" sz="6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6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sldNum" idx="49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E902698-7AA0-48C7-8632-263F26EBFBEE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56;p14"/>
          <p:cNvSpPr/>
          <p:nvPr/>
        </p:nvSpPr>
        <p:spPr>
          <a:xfrm>
            <a:off x="0" y="0"/>
            <a:ext cx="4571640" cy="5143320"/>
          </a:xfrm>
          <a:prstGeom prst="rect">
            <a:avLst/>
          </a:prstGeom>
          <a:solidFill>
            <a:srgbClr val="3896d2"/>
          </a:solidFill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lang="en-US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311760" y="285840"/>
            <a:ext cx="399960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title"/>
          </p:nvPr>
        </p:nvSpPr>
        <p:spPr>
          <a:xfrm>
            <a:off x="4870800" y="285840"/>
            <a:ext cx="399960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" name="PlaceHolder 5"/>
          <p:cNvSpPr>
            <a:spLocks noGrp="1"/>
          </p:cNvSpPr>
          <p:nvPr>
            <p:ph type="sldNum" idx="5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F568F30-F02A-49CB-BE10-6337B576370D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TWO_COLUMNS_2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63;p15"/>
          <p:cNvSpPr/>
          <p:nvPr/>
        </p:nvSpPr>
        <p:spPr>
          <a:xfrm>
            <a:off x="4584960" y="0"/>
            <a:ext cx="4571640" cy="5143320"/>
          </a:xfrm>
          <a:prstGeom prst="rect">
            <a:avLst/>
          </a:prstGeom>
          <a:solidFill>
            <a:srgbClr val="3896d2"/>
          </a:solidFill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lang="en-US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11760" y="285840"/>
            <a:ext cx="399960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title"/>
          </p:nvPr>
        </p:nvSpPr>
        <p:spPr>
          <a:xfrm>
            <a:off x="4870800" y="285840"/>
            <a:ext cx="399960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" name="PlaceHolder 5"/>
          <p:cNvSpPr>
            <a:spLocks noGrp="1"/>
          </p:cNvSpPr>
          <p:nvPr>
            <p:ph type="sldNum" idx="6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3896d2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A73BA5C-43FE-4DED-8910-F0BA040CC6E1}" type="slidenum">
              <a:rPr lang="en" sz="1300" b="0" u="none" strike="noStrike">
                <a:solidFill>
                  <a:srgbClr val="3896d2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TWO_COLUMNS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70;p16"/>
          <p:cNvSpPr/>
          <p:nvPr/>
        </p:nvSpPr>
        <p:spPr>
          <a:xfrm>
            <a:off x="0" y="0"/>
            <a:ext cx="4571640" cy="5143320"/>
          </a:xfrm>
          <a:prstGeom prst="rect">
            <a:avLst/>
          </a:prstGeom>
          <a:solidFill>
            <a:srgbClr val="3896d2"/>
          </a:solidFill>
          <a:ln w="9525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lang="en-US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11760" y="285840"/>
            <a:ext cx="399960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311760" y="1152360"/>
            <a:ext cx="399960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832280" y="1152360"/>
            <a:ext cx="399960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title"/>
          </p:nvPr>
        </p:nvSpPr>
        <p:spPr>
          <a:xfrm>
            <a:off x="4870800" y="285840"/>
            <a:ext cx="399960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sldNum" idx="7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000000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D89D0A6-AA2E-4490-9A45-EB92273D84A5}" type="slidenum">
              <a:rPr lang="en" sz="1300" b="0" u="none" strike="noStrike">
                <a:solidFill>
                  <a:srgbClr val="000000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TWO_COLUMNS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239400" y="1832760"/>
            <a:ext cx="3264120" cy="147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title"/>
          </p:nvPr>
        </p:nvSpPr>
        <p:spPr>
          <a:xfrm>
            <a:off x="5646240" y="1832760"/>
            <a:ext cx="3264120" cy="147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" name="Google Shape;79;p17"/>
          <p:cNvSpPr/>
          <p:nvPr/>
        </p:nvSpPr>
        <p:spPr>
          <a:xfrm>
            <a:off x="3795840" y="2040840"/>
            <a:ext cx="1552320" cy="10612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24158"/>
          </a:solidFill>
          <a:ln w="9525">
            <a:solidFill>
              <a:srgbClr val="32415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lang="en-US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sldNum" idx="8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A611493-26DB-4927-8322-D06FA199EFDF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TWO_COLUMNS_1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239400" y="1832760"/>
            <a:ext cx="3264120" cy="147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title"/>
          </p:nvPr>
        </p:nvSpPr>
        <p:spPr>
          <a:xfrm>
            <a:off x="5646240" y="1832760"/>
            <a:ext cx="3264120" cy="1477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" name="Google Shape;84;p18"/>
          <p:cNvSpPr/>
          <p:nvPr/>
        </p:nvSpPr>
        <p:spPr>
          <a:xfrm>
            <a:off x="3795840" y="2040840"/>
            <a:ext cx="1552320" cy="10612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24158"/>
          </a:solidFill>
          <a:ln w="9525">
            <a:solidFill>
              <a:srgbClr val="324158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lang="en-US" sz="1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sldNum" idx="9"/>
          </p:nvPr>
        </p:nvSpPr>
        <p:spPr>
          <a:xfrm>
            <a:off x="8556840" y="4749840"/>
            <a:ext cx="548280" cy="393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A1E9E5F-860E-4AEB-9450-3E31A00268D5}" type="slidenum">
              <a:rPr lang="en" sz="1300" b="0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&lt;number&gt;</a:t>
            </a:fld>
            <a:endParaRPr lang="en-US" sz="13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44.xml"/><Relationship Id="rId24" Type="http://schemas.openxmlformats.org/officeDocument/2006/relationships/slideLayout" Target="../slideLayouts/slideLayout45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  <p:sldLayoutId id="2147483689" r:id="rId19"/>
    <p:sldLayoutId id="2147483690" r:id="rId20"/>
    <p:sldLayoutId id="2147483691" r:id="rId21"/>
    <p:sldLayoutId id="2147483692" r:id="rId22"/>
    <p:sldLayoutId id="2147483693" r:id="rId23"/>
    <p:sldLayoutId id="2147483694" r:id="rId2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lang="en-US" sz="4000" b="1" u="none" strike="noStrike">
                <a:solidFill>
                  <a:srgbClr val="00b0f0"/>
                </a:solidFill>
                <a:effectLst/>
                <a:uFillTx/>
                <a:latin typeface="Fira Sans"/>
                <a:ea typeface="Fira Sans"/>
              </a:rPr>
              <a:t>AI Use Case &amp; Metrics</a:t>
            </a:r>
            <a:endParaRPr lang="en-US" sz="4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subTitle"/>
          </p:nvPr>
        </p:nvSpPr>
        <p:spPr>
          <a:xfrm>
            <a:off x="311760" y="2834280"/>
            <a:ext cx="8520120" cy="792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34308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2000" b="0" u="none" strike="noStrike">
                <a:solidFill>
                  <a:srgbClr val="666666"/>
                </a:solidFill>
                <a:effectLst/>
                <a:uFillTx/>
                <a:latin typeface="Fira Sans"/>
                <a:ea typeface="Fira Sans"/>
              </a:rPr>
              <a:t>Problem Framing  |  Success Metrics  |  MVP Scope</a:t>
            </a:r>
            <a:endParaRPr lang="en-US" sz="20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457200" indent="-34308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lang="en-US" sz="1600" b="0" u="none" strike="noStrike">
                <a:solidFill>
                  <a:srgbClr val="999999"/>
                </a:solidFill>
                <a:effectLst/>
                <a:uFillTx/>
                <a:latin typeface="Fira Sans"/>
                <a:ea typeface="Fira Sans"/>
              </a:rPr>
              <a:t>Instructor: Mical Neill  |  Interview Prep / Live Class  |  Feb 2026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lang="en-US" sz="3200" b="1" u="none" strike="noStrike">
                <a:solidFill>
                  <a:srgbClr val="00b0f0"/>
                </a:solidFill>
                <a:effectLst/>
                <a:uFillTx/>
                <a:latin typeface="Fira Sans"/>
                <a:ea typeface="Fira Sans"/>
              </a:rPr>
              <a:t>Framework: The 4-Question Method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6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Before building anything, run every AI use case through 4 questions: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6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1. Is there a pattern?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Can this be solved by recognizing patterns in data?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6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2. Is there data?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Enough quality data to train, fine-tune, or retrieve from?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6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3. Is it repetitive or high-volume?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Does this happen often enough to justify AI investment?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6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4. Can you measure success?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Are there clear metrics to know if AI is working?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6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All 4 must be YES or CHECKABLE before proceeding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lang="en-US" sz="2800" b="1" u="none" strike="noStrike">
                <a:solidFill>
                  <a:srgbClr val="00b0f0"/>
                </a:solidFill>
                <a:effectLst/>
                <a:uFillTx/>
                <a:latin typeface="Fira Sans"/>
                <a:ea typeface="Fira Sans"/>
              </a:rPr>
              <a:t>Q1: Is There a Pattern?  |  Q2: Is There Data?</a:t>
            </a:r>
            <a:endParaRPr lang="en-US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Good AI Fit (Pattern):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Customer support tickets — common questions recur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Code completion — syntax and context are predictable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Document extraction — invoices have structure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Poor AI Fit (No Pattern):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One-off strategic decisions, creative brand positioning, novel research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Good AI Fit (Data):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Historical conversations (thousands of examples)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Public code repos (billions of lines)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Existing documents (structured/semi-structured)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Poor AI Fit (No Data):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Brand new process, highly sensitive/inaccessible data, rare events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Key insight: AI is pattern recognition, not magic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lang="en-US" sz="2800" b="1" u="none" strike="noStrike">
                <a:solidFill>
                  <a:srgbClr val="00b0f0"/>
                </a:solidFill>
                <a:effectLst/>
                <a:uFillTx/>
                <a:latin typeface="Fira Sans"/>
                <a:ea typeface="Fira Sans"/>
              </a:rPr>
              <a:t>Q3: Is It Repetitive?  |  Q4: Can You Measure?</a:t>
            </a:r>
            <a:endParaRPr lang="en-US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Good AI Fit (Volume):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10,000+ support tickets/month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Developers writing code daily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1,000+ documents processed per week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Poor AI Fit (Low Volume):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Quarterly strategic planning (4x/year)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Annual compliance audits (1x/year)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Key insight: ROI requires volume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Good Metrics (Measurable):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Support: resolution time, CSAT, ticket deflection rate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Code: acceptance rate, time saved, bugs introduced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Documents: extraction accuracy, processing time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Poor Metrics (Vague):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"Make our brand more innovative" or "improve morale"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Key insight: Define metrics before building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lang="en-US" sz="2800" b="1" u="none" strike="noStrike">
                <a:solidFill>
                  <a:srgbClr val="00b0f0"/>
                </a:solidFill>
                <a:effectLst/>
                <a:uFillTx/>
                <a:latin typeface="Fira Sans"/>
                <a:ea typeface="Fira Sans"/>
              </a:rPr>
              <a:t>Market Validation Framework</a:t>
            </a:r>
            <a:endParaRPr lang="en-US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3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Funded companies = market validation  (127 companies mapped across 12 use cases)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3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HIGH Validation: 20+ companies, $500M+ total funding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Sales &amp; GTM: 25+ co's, $2B+ (Gong, Clari, Outreach)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Customer Support: 20+ co's, $700M+ (Intercom, Ada, Forethought)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Document Processing: 20+ co's, $600M+ (Hyperscience, Rossum, Instabase)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Dev Productivity: 30+ co's, $500M+ (Cursor, Tabnine, Codeium, Replit)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Knowledge Mgmt: 20+ co's, $450M+ (Glean, Notion AI, Perplexity)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Risk: Differentiation in a crowded market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3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MEDIUM Validation: 5-20 companies, $100M-$500M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Agentic Orchestration: 15 co's, $150M+ — 80% agent-native, founded 2022-23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AI Governance: 8-10 co's, growing with regulation (Credo AI, Arthur, Fiddler)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AI Infra/MLOps: 10+ co's (W&amp;B, Comet, LangSmith, Helicone)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Risk: Category still being defined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3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LOW / White Space: 0-5 companies, &lt;$50M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AI Decision Logs, Internal Demo Generation, Agent-Specific Patterns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Risk: Market may not exist — but could be an opportunity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lang="en-US" sz="2600" b="1" u="none" strike="noStrike">
                <a:solidFill>
                  <a:srgbClr val="00b0f0"/>
                </a:solidFill>
                <a:effectLst/>
                <a:uFillTx/>
                <a:latin typeface="Fira Sans"/>
                <a:ea typeface="Fira Sans"/>
              </a:rPr>
              <a:t>Real Data: 127 Companies Across 12 AI Use Cases</a:t>
            </a:r>
            <a:endParaRPr lang="en-US" sz="2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3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Research: 127 companies mapped, 23 agent-native, Seed through Series F+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3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Highest Funded Use Cases: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Sales &amp; GTM: Gong $584M, Clari $576M, Outreach $489M, Apollo $100M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Customer Support: Intercom $240M, Ada $190M, Kustomer $174M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Document Processing: Hyperscience $218M, Instabase $132M, Rossum $100M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RAG Infrastructure: Pinecone $138M, Weaviate $67M, Vectara $28M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Knowledge Mgmt: Glean $360M, Notion AI $343M, Perplexity $100M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3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Emerging / Agent-Native: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Orchestration: LangChain $35M, Fixie $17M, Dust $16M, Lindy $3M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Workflow Automation: Zapier $1.3B, Make $38M, Bardeen $18M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AI Evaluation: Patronus $17M, Braintrust $5M, Humanloop $5M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3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Gap / White Space (0 dedicated companies):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AI Decision Logs, Internal Demo Generation, Agent-Specific Patterns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lang="en-US" sz="3200" b="1" u="none" strike="noStrike">
                <a:solidFill>
                  <a:srgbClr val="00b0f0"/>
                </a:solidFill>
                <a:effectLst/>
                <a:uFillTx/>
                <a:latin typeface="Fira Sans"/>
                <a:ea typeface="Fira Sans"/>
              </a:rPr>
              <a:t>Success Metrics &amp; Evaluation Readiness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5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Metrics should be time-phased: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5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Early (0-3 months):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5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Accuracy on core task (e.g., 85% on top 10 question types)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5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User adoption rate, error rate baseline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5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Medium (3-6 months):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5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Business impact (e.g., 30% ticket deflection, 50% time saved)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5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Active users at scale, cost per interaction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5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Long-term (6+ months):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5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Sustained quality (CSAT maintained), cost reduction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5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Expansion to adjacent use cases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5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Evaluation readiness: can you measure TODAY?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5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If no baseline data exists, that's your first milestone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lang="en-US" sz="3200" b="1" u="none" strike="noStrike">
                <a:solidFill>
                  <a:srgbClr val="00b0f0"/>
                </a:solidFill>
                <a:effectLst/>
                <a:uFillTx/>
                <a:latin typeface="Fira Sans"/>
                <a:ea typeface="Fira Sans"/>
              </a:rPr>
              <a:t>MVP Scope &amp; Prioritization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5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The 80/20 rule for AI MVPs: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5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Solve the top 10 use cases, not all of them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5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MVP scoping principles: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5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ONE workflow, not "automate everything"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5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3-5 integrations, not the entire tool ecosystem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5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Human-in-the-loop for edge cases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5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Prioritization criteria: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5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Volume: how often does this task happen?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5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Data readiness: is training/retrieval data available?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5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Measurability: can we prove success in 90 days?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5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Risk tolerance: what happens when AI is wrong?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5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Red flag: if you can't scope the MVP to one sentence, it's too broad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311760" y="1592640"/>
            <a:ext cx="8520120" cy="1957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lang="en-US" sz="4000" b="1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PRINCIPLE 4 — Assess Performance</a:t>
            </a:r>
            <a:endParaRPr lang="en-US" sz="4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algn="ctr">
              <a:lnSpc>
                <a:spcPct val="100000"/>
              </a:lnSpc>
              <a:buNone/>
            </a:pPr>
            <a:r>
              <a:rPr lang="en-US" sz="2200" b="0" u="none" strike="noStrike">
                <a:solidFill>
                  <a:srgbClr val="999999"/>
                </a:solidFill>
                <a:effectLst/>
                <a:uFillTx/>
                <a:latin typeface="Fira Sans"/>
                <a:ea typeface="Fira Sans"/>
              </a:rPr>
              <a:t>Two live interview scenarios</a:t>
            </a:r>
            <a:endParaRPr lang="en-US" sz="2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lang="en-US" sz="2800" b="1" u="none" strike="noStrike">
                <a:solidFill>
                  <a:srgbClr val="00b0f0"/>
                </a:solidFill>
                <a:effectLst/>
                <a:uFillTx/>
                <a:latin typeface="Fira Sans"/>
                <a:ea typeface="Fira Sans"/>
              </a:rPr>
              <a:t>Scenario 1: Mature Market Assessment</a:t>
            </a:r>
            <a:endParaRPr lang="en-US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Interview question: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"A customer wants to build an AI-powered customer support chatbot."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"How would you evaluate if this is a good idea?"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Apply the 4-Question Method: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Pattern? YES — common questions, resolution paths recur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Data? CHECK — need 6+ months of historical tickets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Repetitive? CHECK — need 1,000+ tickets/month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Measurable? YES — deflection rate, CSAT, resolution time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Market validation: 20+ companies, $700M+  —  HIGH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Intercom $240M, Ada $190M, Kustomer $174M, Forethought $92M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Challenge is differentiation, not viability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MVP: Top 10 question types (80/20 rule)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Metrics: 85% accuracy (0-3mo), 30% deflection (3-6mo), CSAT maintained (6+mo)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lang="en-US" sz="2800" b="1" u="none" strike="noStrike">
                <a:solidFill>
                  <a:srgbClr val="00b0f0"/>
                </a:solidFill>
                <a:effectLst/>
                <a:uFillTx/>
                <a:latin typeface="Fira Sans"/>
                <a:ea typeface="Fira Sans"/>
              </a:rPr>
              <a:t>Scenario 2: Emerging Category Risk</a:t>
            </a:r>
            <a:endParaRPr lang="en-US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3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Interview question: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"A customer wants to build an agentic workflow automation platform."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"How would you evaluate this?"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3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Apply the 4-Question Method: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Pattern? MAYBE — workflows have patterns, but complex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Data? PARTIAL — individual tools yes, cross-tool less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Repetitive? YES — if targeting common workflows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Measurable? YES — time saved, error rate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3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Market validation: 15 co's, $150M+  —  EMERGING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LangChain $35M, Fixie $17M, Dust $16M, Lindy $3M — all founded 2022-23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23 agent-native companies in this space — 80% in this cluster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3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MVP: ONE workflow, 3-5 tools, human-in-the-loop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3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Metrics: 70% completion (0-3mo), 50% time saved (3-6mo)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3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Key difference: mature = differentiation risk, emerging = category + reliability risk</a:t>
            </a:r>
            <a:endParaRPr lang="en-US" sz="1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Box 1"/>
          <p:cNvSpPr/>
          <p:nvPr/>
        </p:nvSpPr>
        <p:spPr>
          <a:xfrm>
            <a:off x="365760" y="274320"/>
            <a:ext cx="822924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lang="en-US" sz="3000" b="1" u="none" strike="noStrike">
                <a:solidFill>
                  <a:srgbClr val="00b0f0"/>
                </a:solidFill>
                <a:effectLst/>
                <a:uFillTx/>
                <a:latin typeface="Fira Sans"/>
                <a:ea typeface="Arial"/>
              </a:rPr>
              <a:t>Instructor Introduction</a:t>
            </a:r>
            <a:endParaRPr lang="en-US" sz="30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8" name="TextBox 2"/>
          <p:cNvSpPr/>
          <p:nvPr/>
        </p:nvSpPr>
        <p:spPr>
          <a:xfrm>
            <a:off x="457200" y="914400"/>
            <a:ext cx="8229240" cy="4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lang="en-US" sz="24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Arial"/>
              </a:rPr>
              <a:t>Mical Neill</a:t>
            </a:r>
            <a:endParaRPr lang="en-US" sz="24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9" name="TextBox 3"/>
          <p:cNvSpPr/>
          <p:nvPr/>
        </p:nvSpPr>
        <p:spPr>
          <a:xfrm>
            <a:off x="457200" y="1463040"/>
            <a:ext cx="8229240" cy="320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Arial"/>
              </a:rPr>
              <a:t>7 years in AWS Knowledge Architecture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Arial"/>
              </a:rPr>
              <a:t>Currently building multi-agent systems for product strategy and research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6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Arial"/>
              </a:rPr>
              <a:t>Background: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Arial"/>
              </a:rPr>
              <a:t>  Designed knowledge systems at scale (AWS)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Arial"/>
              </a:rPr>
              <a:t>  Built and shipped agentic AI applications in production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Arial"/>
              </a:rPr>
              <a:t>  Mapped 127 AI companies across 12 use cases for this class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6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Arial"/>
              </a:rPr>
              <a:t>Teaching Philosophy (from IK):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Arial"/>
              </a:rPr>
              <a:t>  Learn patterns, not memorized answers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Arial"/>
              </a:rPr>
              <a:t>  Prepare for unseen problems with transferable frameworks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311760" y="1592640"/>
            <a:ext cx="8520120" cy="1957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lang="en-US" sz="4000" b="1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PRINCIPLE 5 — Provide Feedback</a:t>
            </a:r>
            <a:endParaRPr lang="en-US" sz="4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algn="ctr">
              <a:lnSpc>
                <a:spcPct val="100000"/>
              </a:lnSpc>
              <a:buNone/>
            </a:pPr>
            <a:r>
              <a:rPr lang="en-US" sz="2200" b="0" u="none" strike="noStrike">
                <a:solidFill>
                  <a:srgbClr val="999999"/>
                </a:solidFill>
                <a:effectLst/>
                <a:uFillTx/>
                <a:latin typeface="Fira Sans"/>
                <a:ea typeface="Fira Sans"/>
              </a:rPr>
              <a:t>Reinforce the framework, identify common mistakes</a:t>
            </a:r>
            <a:endParaRPr lang="en-US" sz="2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lang="en-US" sz="2800" b="1" u="none" strike="noStrike">
                <a:solidFill>
                  <a:srgbClr val="00b0f0"/>
                </a:solidFill>
                <a:effectLst/>
                <a:uFillTx/>
                <a:latin typeface="Fira Sans"/>
                <a:ea typeface="Fira Sans"/>
              </a:rPr>
              <a:t>Common Mistakes in AI Use Case Interviews</a:t>
            </a:r>
            <a:endParaRPr lang="en-US" sz="2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Mistake 1: Jumping to solutions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BAD: "We'll use GPT-4 with RAG..."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GOOD: "Let me validate AI suitability first..."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Mistake 2: Ignoring market validation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BAD: "Great idea, let's build!"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GOOD: "I see 20+ companies with $700M funding — differentiation is key"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Mistake 3: Vague metrics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BAD: "Measure user satisfaction"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GOOD: "85% accuracy on top 10, 30% deflection rate by month 6"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Mistake 4: Ignoring risks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BAD: "AI can solve this easily!"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GOOD: "Risk is differentiation in a crowded market"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Mistake 5: Over-scoping the MVP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BAD: "Automate all support"  |  GOOD: "MVP: Top 10 question types"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lang="en-US" sz="3200" b="1" u="none" strike="noStrike">
                <a:solidFill>
                  <a:srgbClr val="00b0f0"/>
                </a:solidFill>
                <a:effectLst/>
                <a:uFillTx/>
                <a:latin typeface="Fira Sans"/>
                <a:ea typeface="Fira Sans"/>
              </a:rPr>
              <a:t>Key Takeaways &amp; Next Steps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5 takeaways — one per instructional design principle: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1. Gain Attention — Don't fall into the solution-first trap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Interviewers want structured thinking, not tech enthusiasm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2. Objectives — Use the 4-Question Method every time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Pattern? Data? Volume? Measurable? — all must pass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3. Information — Market validation = funded companies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High validation = differentiation risk. Low = existence risk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4. Assessment — Time-phase your metrics (0-3, 3-6, 6+ months)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Scope MVP aggressively: one workflow, measurable in 90 days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5. Feedback — Name risks explicitly, avoid the 5 common mistakes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4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Mature market ≠ emerging market — different risks, different recs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4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Pattern-based learning: prepare for unseen problems, not memorized solutions</a:t>
            </a:r>
            <a:endParaRPr lang="en-US" sz="1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Box 1"/>
          <p:cNvSpPr/>
          <p:nvPr/>
        </p:nvSpPr>
        <p:spPr>
          <a:xfrm>
            <a:off x="365760" y="182880"/>
            <a:ext cx="8229240" cy="54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lang="en-US" sz="3000" b="1" u="none" strike="noStrike">
                <a:solidFill>
                  <a:srgbClr val="00b0f0"/>
                </a:solidFill>
                <a:effectLst/>
                <a:uFillTx/>
                <a:latin typeface="Fira Sans"/>
                <a:ea typeface="Arial"/>
              </a:rPr>
              <a:t>Live Demo: AI Use Case Evaluator</a:t>
            </a:r>
            <a:endParaRPr lang="en-US" sz="30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76" name="TextBox 2"/>
          <p:cNvSpPr/>
          <p:nvPr/>
        </p:nvSpPr>
        <p:spPr>
          <a:xfrm>
            <a:off x="457200" y="914400"/>
            <a:ext cx="8229240" cy="3840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6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Arial"/>
              </a:rPr>
              <a:t>You just learned the framework. Now watch an agent apply it.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Arial"/>
              </a:rPr>
              <a:t>One prompt. Any use case. Full evaluation in ~30 seconds.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6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Arial"/>
              </a:rPr>
              <a:t>What it builds: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Arial"/>
              </a:rPr>
              <a:t>  4-Question Method analysis (pattern, data, volume, measurable)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Arial"/>
              </a:rPr>
              <a:t>  Market validation signal (company count + funding tier)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Arial"/>
              </a:rPr>
              <a:t>  MVP scope (one sentence + constraints)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Arial"/>
              </a:rPr>
              <a:t>  Time-phased metrics (0-3mo, 3-6mo, 6+mo)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Arial"/>
              </a:rPr>
              <a:t>  Risk assessment + recommendation (go / conditional / no-go)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6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Arial"/>
              </a:rPr>
              <a:t>Audience: suggest a use case.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Arial"/>
              </a:rPr>
              <a:t>  Example: "AI-powered resume screening for recruiters"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Arial"/>
              </a:rPr>
              <a:t>  Example: "AI that detects fraudulent insurance claims"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Arial"/>
              </a:rPr>
              <a:t>  Example: "AI copilot for financial advisors"</a:t>
            </a:r>
            <a:endParaRPr lang="en-US" sz="1600" b="0" u="none" strike="noStrik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lang="en-US" sz="3600" b="1" u="none" strike="noStrike">
                <a:solidFill>
                  <a:srgbClr val="00b0f0"/>
                </a:solidFill>
                <a:effectLst/>
                <a:uFillTx/>
                <a:latin typeface="Fira Sans"/>
                <a:ea typeface="Fira Sans"/>
              </a:rPr>
              <a:t>Today's Agenda</a:t>
            </a:r>
            <a:endParaRPr lang="en-US" sz="3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8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5 sections, each mapped to an Instructional Design Principle: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8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1. Gain Attention — The interview trap everyone falls into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8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2. State Objectives — What you'll be able to do after this class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8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3. Present Information — Frameworks: 4-Question Method, Market Validation, MVP Scope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8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4. Assess Performance — Two live interview scenarios (mature vs. emerging market)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8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5. Provide Feedback — Common mistakes + decision framework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8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Based on Gagné's Events of Instruction — applied to AI product thinking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311760" y="1592640"/>
            <a:ext cx="8520120" cy="1957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lang="en-US" sz="4000" b="1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PRINCIPLE 1 — Gain Attention</a:t>
            </a:r>
            <a:endParaRPr lang="en-US" sz="4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algn="ctr">
              <a:lnSpc>
                <a:spcPct val="100000"/>
              </a:lnSpc>
              <a:buNone/>
            </a:pPr>
            <a:r>
              <a:rPr lang="en-US" sz="2200" b="0" u="none" strike="noStrike">
                <a:solidFill>
                  <a:srgbClr val="999999"/>
                </a:solidFill>
                <a:effectLst/>
                <a:uFillTx/>
                <a:latin typeface="Fira Sans"/>
                <a:ea typeface="Fira Sans"/>
              </a:rPr>
              <a:t>The trap that kills most AI interview answers</a:t>
            </a:r>
            <a:endParaRPr lang="en-US" sz="2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lang="en-US" sz="3200" b="1" u="none" strike="noStrike">
                <a:solidFill>
                  <a:srgbClr val="00b0f0"/>
                </a:solidFill>
                <a:effectLst/>
                <a:uFillTx/>
                <a:latin typeface="Fira Sans"/>
                <a:ea typeface="Fira Sans"/>
              </a:rPr>
              <a:t>The Hook: The Interview Trap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6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Common interview questions: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"How would you evaluate if [problem] is a good fit for AI?"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"A customer wants to build [AI solution]. How do you assess viability?"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"What metrics would you use to determine success?"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6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The Trap: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Jumping to solutions without validating the problem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"We'll use GPT-4 with RAG and fine-tune on their data..."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6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What Interviewers Actually Want: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Structured thinking — a repeatable framework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Risk awareness — not just optimism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Metrics-first approach — define success before building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6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Today: a framework that works for any AI use case question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311760" y="1592640"/>
            <a:ext cx="8520120" cy="1957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lang="en-US" sz="4000" b="1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PRINCIPLE 2 — State the Learning Objective</a:t>
            </a:r>
            <a:endParaRPr lang="en-US" sz="4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algn="ctr">
              <a:lnSpc>
                <a:spcPct val="100000"/>
              </a:lnSpc>
              <a:buNone/>
            </a:pPr>
            <a:r>
              <a:rPr lang="en-US" sz="2200" b="0" u="none" strike="noStrike">
                <a:solidFill>
                  <a:srgbClr val="999999"/>
                </a:solidFill>
                <a:effectLst/>
                <a:uFillTx/>
                <a:latin typeface="Fira Sans"/>
                <a:ea typeface="Fira Sans"/>
              </a:rPr>
              <a:t>What you'll be able to do after this class</a:t>
            </a:r>
            <a:endParaRPr lang="en-US" sz="2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lang="en-US" sz="3600" b="1" u="none" strike="noStrike">
                <a:solidFill>
                  <a:srgbClr val="00b0f0"/>
                </a:solidFill>
                <a:effectLst/>
                <a:uFillTx/>
                <a:latin typeface="Fira Sans"/>
                <a:ea typeface="Fira Sans"/>
              </a:rPr>
              <a:t>Learning Objectives</a:t>
            </a:r>
            <a:endParaRPr lang="en-US" sz="3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6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By the end of this class, you will be able to: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1. Frame problems to determine if AI is a good fit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Using the 4-Question Method: pattern, data, volume, measurability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2. Assess market validation using company and funding data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Funded companies = market validation signal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3. Apply a repeatable framework: "Is this a good AI use case?"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Structured approach that works for any AI scenario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4. Differentiate mature vs. emerging AI markets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Different risks require different recommendations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</a:pPr>
            <a:r>
              <a:rPr lang="en-US" sz="3200" b="1" u="none" strike="noStrike">
                <a:solidFill>
                  <a:srgbClr val="00b0f0"/>
                </a:solidFill>
                <a:effectLst/>
                <a:uFillTx/>
                <a:latin typeface="Fira Sans"/>
                <a:ea typeface="Fira Sans"/>
              </a:rPr>
              <a:t>Why This Matters — For Your Interview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52012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6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What interviewers look for by role: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PM: Customer empathy, market awareness, prioritization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Can you separate real problems from shiny tech?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TPM: Risk identification, execution planning, feasibility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Can you scope what's buildable vs. aspirational?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EM: Technical depth, team scoping, reliability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Can you assess whether AI actually helps here?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15000"/>
              </a:lnSpc>
              <a:spcAft>
                <a:spcPts val="400"/>
              </a:spcAft>
              <a:buNone/>
            </a:pPr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57200" indent="-343080">
              <a:lnSpc>
                <a:spcPct val="115000"/>
              </a:lnSpc>
              <a:spcAft>
                <a:spcPts val="400"/>
              </a:spcAft>
              <a:buClr>
                <a:srgbClr val="ffffff"/>
              </a:buClr>
              <a:buFont typeface="Fira Sans"/>
              <a:buChar char="●"/>
            </a:pPr>
            <a:r>
              <a:rPr lang="en-US" sz="1600" b="1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The pattern-based approach (from IK):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Learn frameworks, not memorize answers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914400" lvl="1" indent="-317520">
              <a:lnSpc>
                <a:spcPct val="115000"/>
              </a:lnSpc>
              <a:spcBef>
                <a:spcPts val="1599"/>
              </a:spcBef>
              <a:spcAft>
                <a:spcPts val="400"/>
              </a:spcAft>
              <a:buClr>
                <a:srgbClr val="ffffff"/>
              </a:buClr>
              <a:buFont typeface="Fira Sans"/>
              <a:buChar char="○"/>
            </a:pPr>
            <a:r>
              <a:rPr lang="en-US" sz="1600" b="0" u="none" strike="noStrike">
                <a:solidFill>
                  <a:srgbClr val="2d2d2d"/>
                </a:solidFill>
                <a:effectLst/>
                <a:uFillTx/>
                <a:latin typeface="Fira Sans"/>
                <a:ea typeface="Fira Sans"/>
              </a:rPr>
              <a:t>Prepare for unseen problems with transferable thinking</a:t>
            </a:r>
            <a:endParaRPr lang="en-US" sz="1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311760" y="1592640"/>
            <a:ext cx="8520120" cy="1957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lang="en-US" sz="4000" b="1" u="none" strike="noStrike">
                <a:solidFill>
                  <a:srgbClr val="ffffff"/>
                </a:solidFill>
                <a:effectLst/>
                <a:uFillTx/>
                <a:latin typeface="Fira Sans"/>
                <a:ea typeface="Fira Sans"/>
              </a:rPr>
              <a:t>PRINCIPLE 3 — Present Information</a:t>
            </a:r>
            <a:endParaRPr lang="en-US" sz="4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 algn="ctr">
              <a:lnSpc>
                <a:spcPct val="100000"/>
              </a:lnSpc>
              <a:buNone/>
            </a:pPr>
            <a:r>
              <a:rPr lang="en-US" sz="2200" b="0" u="none" strike="noStrike">
                <a:solidFill>
                  <a:srgbClr val="999999"/>
                </a:solidFill>
                <a:effectLst/>
                <a:uFillTx/>
                <a:latin typeface="Fira Sans"/>
                <a:ea typeface="Fira Sans"/>
              </a:rPr>
              <a:t>Chunked into 4 modules (avoid cognitive overload)</a:t>
            </a:r>
            <a:endParaRPr lang="en-US" sz="2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IK.Presentation.Theme.1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K.Presentation.Theme.1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LibreOffice/25.8.4.2$Linux_X86_64 LibreOffice_project/0366609b1de41a39e1896ae41e33c673f2a73802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cp:revision>0</cp:revision>
  <dc:subject/>
  <dc:title/>
</cp:coreProperties>
</file>